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Exo 2 Regular"/>
      <p:bold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Exo2Regular-boldItalic.fntdata"/><Relationship Id="rId16" Type="http://schemas.openxmlformats.org/officeDocument/2006/relationships/font" Target="fonts/Exo2Regula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dcabb43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dcabb43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dcabb43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dcabb43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dcabb43f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dcabb43f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dcabb43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dcabb43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dcabb43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dcabb43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dcabb43f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dcabb43f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dcabb43f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dcabb43f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dcabb43f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dcabb43f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dcabb43f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dcabb43f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619700" y="516475"/>
            <a:ext cx="7977000" cy="1912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solidFill>
                  <a:srgbClr val="F3F3F3"/>
                </a:solidFill>
                <a:latin typeface="Exo 2 Regular"/>
                <a:ea typeface="Exo 2 Regular"/>
                <a:cs typeface="Exo 2 Regular"/>
                <a:sym typeface="Exo 2 Regular"/>
              </a:rPr>
              <a:t>Modelling of chatter vibration</a:t>
            </a:r>
            <a:endParaRPr sz="3400">
              <a:solidFill>
                <a:srgbClr val="F3F3F3"/>
              </a:solidFill>
              <a:latin typeface="Exo 2 Regular"/>
              <a:ea typeface="Exo 2 Regular"/>
              <a:cs typeface="Exo 2 Regular"/>
              <a:sym typeface="Exo 2 Regular"/>
            </a:endParaRPr>
          </a:p>
          <a:p>
            <a:pPr indent="0" lvl="0" marL="0" rtl="0" algn="r">
              <a:spcBef>
                <a:spcPts val="0"/>
              </a:spcBef>
              <a:spcAft>
                <a:spcPts val="0"/>
              </a:spcAft>
              <a:buClr>
                <a:schemeClr val="dk1"/>
              </a:buClr>
              <a:buSzPts val="1100"/>
              <a:buFont typeface="Arial"/>
              <a:buNone/>
            </a:pPr>
            <a:r>
              <a:rPr lang="en" sz="3400">
                <a:solidFill>
                  <a:srgbClr val="F3F3F3"/>
                </a:solidFill>
                <a:latin typeface="Exo 2 Regular"/>
                <a:ea typeface="Exo 2 Regular"/>
                <a:cs typeface="Exo 2 Regular"/>
                <a:sym typeface="Exo 2 Regular"/>
              </a:rPr>
              <a:t> in thin-wall milling and its effect on surface roughness of job</a:t>
            </a:r>
            <a:endParaRPr sz="4200">
              <a:solidFill>
                <a:srgbClr val="F3F3F3"/>
              </a:solidFill>
              <a:latin typeface="Exo 2 Regular"/>
              <a:ea typeface="Exo 2 Regular"/>
              <a:cs typeface="Exo 2 Regular"/>
              <a:sym typeface="Exo 2 Regular"/>
            </a:endParaRPr>
          </a:p>
        </p:txBody>
      </p:sp>
      <p:sp>
        <p:nvSpPr>
          <p:cNvPr id="56" name="Google Shape;56;p13"/>
          <p:cNvSpPr txBox="1"/>
          <p:nvPr>
            <p:ph idx="1" type="subTitle"/>
          </p:nvPr>
        </p:nvSpPr>
        <p:spPr>
          <a:xfrm>
            <a:off x="223100" y="3007550"/>
            <a:ext cx="3854400" cy="1912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 sz="1400">
                <a:solidFill>
                  <a:srgbClr val="F3F3F3"/>
                </a:solidFill>
                <a:latin typeface="Exo 2 Regular"/>
                <a:ea typeface="Exo 2 Regular"/>
                <a:cs typeface="Exo 2 Regular"/>
                <a:sym typeface="Exo 2 Regular"/>
              </a:rPr>
              <a:t>P2 G5</a:t>
            </a:r>
            <a:endParaRPr sz="1400">
              <a:solidFill>
                <a:srgbClr val="F3F3F3"/>
              </a:solidFill>
              <a:latin typeface="Exo 2 Regular"/>
              <a:ea typeface="Exo 2 Regular"/>
              <a:cs typeface="Exo 2 Regular"/>
              <a:sym typeface="Exo 2 Regular"/>
            </a:endParaRPr>
          </a:p>
          <a:p>
            <a:pPr indent="0" lvl="0" marL="0" rtl="0" algn="l">
              <a:spcBef>
                <a:spcPts val="640"/>
              </a:spcBef>
              <a:spcAft>
                <a:spcPts val="0"/>
              </a:spcAft>
              <a:buClr>
                <a:schemeClr val="dk1"/>
              </a:buClr>
              <a:buSzPts val="1100"/>
              <a:buFont typeface="Arial"/>
              <a:buNone/>
            </a:pPr>
            <a:r>
              <a:rPr lang="en" sz="1400">
                <a:solidFill>
                  <a:srgbClr val="F3F3F3"/>
                </a:solidFill>
                <a:latin typeface="Exo 2 Regular"/>
                <a:ea typeface="Exo 2 Regular"/>
                <a:cs typeface="Exo 2 Regular"/>
                <a:sym typeface="Exo 2 Regular"/>
              </a:rPr>
              <a:t>Deep Patel				2018A4PS0526P</a:t>
            </a:r>
            <a:br>
              <a:rPr lang="en" sz="1400">
                <a:solidFill>
                  <a:srgbClr val="F3F3F3"/>
                </a:solidFill>
                <a:latin typeface="Exo 2 Regular"/>
                <a:ea typeface="Exo 2 Regular"/>
                <a:cs typeface="Exo 2 Regular"/>
                <a:sym typeface="Exo 2 Regular"/>
              </a:rPr>
            </a:br>
            <a:r>
              <a:rPr lang="en" sz="1400">
                <a:solidFill>
                  <a:srgbClr val="F3F3F3"/>
                </a:solidFill>
                <a:latin typeface="Exo 2 Regular"/>
                <a:ea typeface="Exo 2 Regular"/>
                <a:cs typeface="Exo 2 Regular"/>
                <a:sym typeface="Exo 2 Regular"/>
              </a:rPr>
              <a:t>Rudhir Mehra			2018A4PS0523P</a:t>
            </a:r>
            <a:br>
              <a:rPr lang="en" sz="1400">
                <a:solidFill>
                  <a:srgbClr val="F3F3F3"/>
                </a:solidFill>
                <a:latin typeface="Exo 2 Regular"/>
                <a:ea typeface="Exo 2 Regular"/>
                <a:cs typeface="Exo 2 Regular"/>
                <a:sym typeface="Exo 2 Regular"/>
              </a:rPr>
            </a:br>
            <a:r>
              <a:rPr lang="en" sz="1400">
                <a:solidFill>
                  <a:srgbClr val="F3F3F3"/>
                </a:solidFill>
                <a:latin typeface="Exo 2 Regular"/>
                <a:ea typeface="Exo 2 Regular"/>
                <a:cs typeface="Exo 2 Regular"/>
                <a:sym typeface="Exo 2 Regular"/>
              </a:rPr>
              <a:t>Saptarshi Das			2018A4PS0535P</a:t>
            </a:r>
            <a:br>
              <a:rPr lang="en" sz="1400">
                <a:solidFill>
                  <a:srgbClr val="F3F3F3"/>
                </a:solidFill>
                <a:latin typeface="Exo 2 Regular"/>
                <a:ea typeface="Exo 2 Regular"/>
                <a:cs typeface="Exo 2 Regular"/>
                <a:sym typeface="Exo 2 Regular"/>
              </a:rPr>
            </a:br>
            <a:r>
              <a:rPr lang="en" sz="1400">
                <a:solidFill>
                  <a:srgbClr val="F3F3F3"/>
                </a:solidFill>
                <a:latin typeface="Exo 2 Regular"/>
                <a:ea typeface="Exo 2 Regular"/>
                <a:cs typeface="Exo 2 Regular"/>
                <a:sym typeface="Exo 2 Regular"/>
              </a:rPr>
              <a:t>Utkarsh Anand			2018A4PS0539P</a:t>
            </a:r>
            <a:br>
              <a:rPr lang="en" sz="1400">
                <a:solidFill>
                  <a:srgbClr val="F3F3F3"/>
                </a:solidFill>
                <a:latin typeface="Exo 2 Regular"/>
                <a:ea typeface="Exo 2 Regular"/>
                <a:cs typeface="Exo 2 Regular"/>
                <a:sym typeface="Exo 2 Regular"/>
              </a:rPr>
            </a:br>
            <a:r>
              <a:rPr lang="en" sz="1400">
                <a:solidFill>
                  <a:srgbClr val="F3F3F3"/>
                </a:solidFill>
                <a:latin typeface="Exo 2 Regular"/>
                <a:ea typeface="Exo 2 Regular"/>
                <a:cs typeface="Exo 2 Regular"/>
                <a:sym typeface="Exo 2 Regular"/>
              </a:rPr>
              <a:t>R Harikrishna			2018A4PS0560P</a:t>
            </a:r>
            <a:br>
              <a:rPr lang="en" sz="1400">
                <a:solidFill>
                  <a:srgbClr val="F3F3F3"/>
                </a:solidFill>
                <a:latin typeface="Exo 2 Regular"/>
                <a:ea typeface="Exo 2 Regular"/>
                <a:cs typeface="Exo 2 Regular"/>
                <a:sym typeface="Exo 2 Regular"/>
              </a:rPr>
            </a:br>
            <a:r>
              <a:rPr lang="en" sz="1400">
                <a:solidFill>
                  <a:srgbClr val="F3F3F3"/>
                </a:solidFill>
                <a:latin typeface="Exo 2 Regular"/>
                <a:ea typeface="Exo 2 Regular"/>
                <a:cs typeface="Exo 2 Regular"/>
                <a:sym typeface="Exo 2 Regular"/>
              </a:rPr>
              <a:t>Himanshu Sharma		2018A4PS0556P</a:t>
            </a:r>
            <a:endParaRPr sz="1400">
              <a:solidFill>
                <a:srgbClr val="F3F3F3"/>
              </a:solidFill>
              <a:latin typeface="Exo 2 Regular"/>
              <a:ea typeface="Exo 2 Regular"/>
              <a:cs typeface="Exo 2 Regular"/>
              <a:sym typeface="Exo 2 Regular"/>
            </a:endParaRPr>
          </a:p>
          <a:p>
            <a:pPr indent="0" lvl="0" marL="0" rtl="0" algn="ctr">
              <a:spcBef>
                <a:spcPts val="0"/>
              </a:spcBef>
              <a:spcAft>
                <a:spcPts val="0"/>
              </a:spcAft>
              <a:buNone/>
            </a:pPr>
            <a:r>
              <a:t/>
            </a:r>
            <a:endParaRPr>
              <a:solidFill>
                <a:srgbClr val="F3F3F3"/>
              </a:solidFill>
            </a:endParaRPr>
          </a:p>
        </p:txBody>
      </p:sp>
      <p:sp>
        <p:nvSpPr>
          <p:cNvPr id="57" name="Google Shape;57;p13"/>
          <p:cNvSpPr txBox="1"/>
          <p:nvPr/>
        </p:nvSpPr>
        <p:spPr>
          <a:xfrm>
            <a:off x="6853875" y="4313150"/>
            <a:ext cx="2057400" cy="6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3F3F3"/>
                </a:solidFill>
                <a:latin typeface="Exo 2 Regular"/>
                <a:ea typeface="Exo 2 Regular"/>
                <a:cs typeface="Exo 2 Regular"/>
                <a:sym typeface="Exo 2 Regular"/>
              </a:rPr>
              <a:t>Submitted to:</a:t>
            </a:r>
            <a:endParaRPr>
              <a:solidFill>
                <a:srgbClr val="F3F3F3"/>
              </a:solidFill>
              <a:latin typeface="Exo 2 Regular"/>
              <a:ea typeface="Exo 2 Regular"/>
              <a:cs typeface="Exo 2 Regular"/>
              <a:sym typeface="Exo 2 Regular"/>
            </a:endParaRPr>
          </a:p>
          <a:p>
            <a:pPr indent="0" lvl="0" marL="0" rtl="0" algn="r">
              <a:spcBef>
                <a:spcPts val="0"/>
              </a:spcBef>
              <a:spcAft>
                <a:spcPts val="0"/>
              </a:spcAft>
              <a:buNone/>
            </a:pPr>
            <a:r>
              <a:rPr lang="en">
                <a:solidFill>
                  <a:srgbClr val="F3F3F3"/>
                </a:solidFill>
                <a:latin typeface="Exo 2 Regular"/>
                <a:ea typeface="Exo 2 Regular"/>
                <a:cs typeface="Exo 2 Regular"/>
                <a:sym typeface="Exo 2 Regular"/>
              </a:rPr>
              <a:t>Prof. TC Bera</a:t>
            </a:r>
            <a:endParaRPr>
              <a:solidFill>
                <a:srgbClr val="F3F3F3"/>
              </a:solidFill>
              <a:latin typeface="Exo 2 Regular"/>
              <a:ea typeface="Exo 2 Regular"/>
              <a:cs typeface="Exo 2 Regular"/>
              <a:sym typeface="Exo 2 Regular"/>
            </a:endParaRPr>
          </a:p>
        </p:txBody>
      </p:sp>
      <p:sp>
        <p:nvSpPr>
          <p:cNvPr id="58" name="Google Shape;58;p13"/>
          <p:cNvSpPr/>
          <p:nvPr/>
        </p:nvSpPr>
        <p:spPr>
          <a:xfrm>
            <a:off x="8638600" y="706450"/>
            <a:ext cx="99000" cy="172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mt="37000"/>
          </a:blip>
          <a:stretch>
            <a:fillRect/>
          </a:stretch>
        </p:blipFill>
        <p:spPr>
          <a:xfrm>
            <a:off x="0" y="5"/>
            <a:ext cx="9144000" cy="5143495"/>
          </a:xfrm>
          <a:prstGeom prst="rect">
            <a:avLst/>
          </a:prstGeom>
          <a:noFill/>
          <a:ln>
            <a:noFill/>
          </a:ln>
        </p:spPr>
      </p:pic>
      <p:sp>
        <p:nvSpPr>
          <p:cNvPr id="140" name="Google Shape;140;p22"/>
          <p:cNvSpPr txBox="1"/>
          <p:nvPr>
            <p:ph type="title"/>
          </p:nvPr>
        </p:nvSpPr>
        <p:spPr>
          <a:xfrm>
            <a:off x="311700" y="3617875"/>
            <a:ext cx="8520600" cy="6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Exo 2 Regular"/>
                <a:ea typeface="Exo 2 Regular"/>
                <a:cs typeface="Exo 2 Regular"/>
                <a:sym typeface="Exo 2 Regular"/>
              </a:rPr>
              <a:t>Thank You !!</a:t>
            </a:r>
            <a:endParaRPr sz="3600">
              <a:solidFill>
                <a:srgbClr val="F3F3F3"/>
              </a:solidFill>
              <a:latin typeface="Exo 2 Regular"/>
              <a:ea typeface="Exo 2 Regular"/>
              <a:cs typeface="Exo 2 Regular"/>
              <a:sym typeface="Exo 2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183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rgbClr val="1155CC"/>
                </a:solidFill>
                <a:latin typeface="Calibri"/>
                <a:ea typeface="Calibri"/>
                <a:cs typeface="Calibri"/>
                <a:sym typeface="Calibri"/>
              </a:rPr>
              <a:t>Thin-walled Milling and Chatter Vibration</a:t>
            </a:r>
            <a:endParaRPr b="1" sz="3200">
              <a:solidFill>
                <a:srgbClr val="1155CC"/>
              </a:solidFill>
              <a:latin typeface="Calibri"/>
              <a:ea typeface="Calibri"/>
              <a:cs typeface="Calibri"/>
              <a:sym typeface="Calibri"/>
            </a:endParaRPr>
          </a:p>
          <a:p>
            <a:pPr indent="0" lvl="0" marL="0" rtl="0" algn="l">
              <a:spcBef>
                <a:spcPts val="0"/>
              </a:spcBef>
              <a:spcAft>
                <a:spcPts val="0"/>
              </a:spcAft>
              <a:buNone/>
            </a:pPr>
            <a:r>
              <a:t/>
            </a:r>
            <a:endParaRPr b="1" sz="3200">
              <a:solidFill>
                <a:srgbClr val="1155CC"/>
              </a:solidFill>
              <a:latin typeface="Calibri"/>
              <a:ea typeface="Calibri"/>
              <a:cs typeface="Calibri"/>
              <a:sym typeface="Calibri"/>
            </a:endParaRPr>
          </a:p>
        </p:txBody>
      </p:sp>
      <p:sp>
        <p:nvSpPr>
          <p:cNvPr id="64" name="Google Shape;64;p14"/>
          <p:cNvSpPr txBox="1"/>
          <p:nvPr>
            <p:ph idx="1" type="body"/>
          </p:nvPr>
        </p:nvSpPr>
        <p:spPr>
          <a:xfrm>
            <a:off x="311700" y="863550"/>
            <a:ext cx="8520600" cy="39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74E13"/>
                </a:solidFill>
                <a:latin typeface="Calibri"/>
                <a:ea typeface="Calibri"/>
                <a:cs typeface="Calibri"/>
                <a:sym typeface="Calibri"/>
              </a:rPr>
              <a:t>W</a:t>
            </a:r>
            <a:r>
              <a:rPr b="1" lang="en">
                <a:solidFill>
                  <a:srgbClr val="274E13"/>
                </a:solidFill>
                <a:latin typeface="Calibri"/>
                <a:ea typeface="Calibri"/>
                <a:cs typeface="Calibri"/>
                <a:sym typeface="Calibri"/>
              </a:rPr>
              <a:t>hat is thin-wall milling?</a:t>
            </a:r>
            <a:br>
              <a:rPr lang="en">
                <a:latin typeface="Calibri"/>
                <a:ea typeface="Calibri"/>
                <a:cs typeface="Calibri"/>
                <a:sym typeface="Calibri"/>
              </a:rPr>
            </a:br>
            <a:r>
              <a:rPr lang="en" sz="1400">
                <a:latin typeface="Calibri"/>
                <a:ea typeface="Calibri"/>
                <a:cs typeface="Calibri"/>
                <a:sym typeface="Calibri"/>
              </a:rPr>
              <a:t>While milling, when the thickness of the workpiece, from which material is removed,</a:t>
            </a:r>
            <a:br>
              <a:rPr lang="en" sz="1400">
                <a:latin typeface="Calibri"/>
                <a:ea typeface="Calibri"/>
                <a:cs typeface="Calibri"/>
                <a:sym typeface="Calibri"/>
              </a:rPr>
            </a:br>
            <a:r>
              <a:rPr lang="en" sz="1400">
                <a:latin typeface="Calibri"/>
                <a:ea typeface="Calibri"/>
                <a:cs typeface="Calibri"/>
                <a:sym typeface="Calibri"/>
              </a:rPr>
              <a:t>is too thin then we called is as a thin-walled milling.</a:t>
            </a:r>
            <a:endParaRPr sz="2000">
              <a:latin typeface="Calibri"/>
              <a:ea typeface="Calibri"/>
              <a:cs typeface="Calibri"/>
              <a:sym typeface="Calibri"/>
            </a:endParaRPr>
          </a:p>
          <a:p>
            <a:pPr indent="0" lvl="0" marL="0" rtl="0" algn="l">
              <a:spcBef>
                <a:spcPts val="1600"/>
              </a:spcBef>
              <a:spcAft>
                <a:spcPts val="0"/>
              </a:spcAft>
              <a:buNone/>
            </a:pPr>
            <a:r>
              <a:rPr b="1" lang="en">
                <a:solidFill>
                  <a:srgbClr val="274E13"/>
                </a:solidFill>
                <a:latin typeface="Calibri"/>
                <a:ea typeface="Calibri"/>
                <a:cs typeface="Calibri"/>
                <a:sym typeface="Calibri"/>
              </a:rPr>
              <a:t>What is chatter vibration?</a:t>
            </a:r>
            <a:br>
              <a:rPr lang="en">
                <a:solidFill>
                  <a:srgbClr val="000000"/>
                </a:solidFill>
                <a:latin typeface="Calibri"/>
                <a:ea typeface="Calibri"/>
                <a:cs typeface="Calibri"/>
                <a:sym typeface="Calibri"/>
              </a:rPr>
            </a:br>
            <a:r>
              <a:rPr lang="en" sz="1400">
                <a:latin typeface="Calibri"/>
                <a:ea typeface="Calibri"/>
                <a:cs typeface="Calibri"/>
                <a:sym typeface="Calibri"/>
              </a:rPr>
              <a:t>Chatter is an induced phenomena</a:t>
            </a:r>
            <a:r>
              <a:rPr lang="en" sz="1000">
                <a:latin typeface="Calibri"/>
                <a:ea typeface="Calibri"/>
                <a:cs typeface="Calibri"/>
                <a:sym typeface="Calibri"/>
              </a:rPr>
              <a:t> </a:t>
            </a:r>
            <a:r>
              <a:rPr lang="en" sz="1400">
                <a:latin typeface="Calibri"/>
                <a:ea typeface="Calibri"/>
                <a:cs typeface="Calibri"/>
                <a:sym typeface="Calibri"/>
              </a:rPr>
              <a:t>and maintained by forces generated by the cutting</a:t>
            </a:r>
            <a:br>
              <a:rPr lang="en" sz="1400">
                <a:latin typeface="Calibri"/>
                <a:ea typeface="Calibri"/>
                <a:cs typeface="Calibri"/>
                <a:sym typeface="Calibri"/>
              </a:rPr>
            </a:br>
            <a:r>
              <a:rPr lang="en" sz="1400">
                <a:latin typeface="Calibri"/>
                <a:ea typeface="Calibri"/>
                <a:cs typeface="Calibri"/>
                <a:sym typeface="Calibri"/>
              </a:rPr>
              <a:t>process. Chatter resistance of a machine tool is usually characterized by a maximum</a:t>
            </a:r>
            <a:br>
              <a:rPr lang="en" sz="1400">
                <a:latin typeface="Calibri"/>
                <a:ea typeface="Calibri"/>
                <a:cs typeface="Calibri"/>
                <a:sym typeface="Calibri"/>
              </a:rPr>
            </a:br>
            <a:r>
              <a:rPr lang="en" sz="1400">
                <a:latin typeface="Calibri"/>
                <a:ea typeface="Calibri"/>
                <a:cs typeface="Calibri"/>
                <a:sym typeface="Calibri"/>
              </a:rPr>
              <a:t>stable depth of cut.This chatter can occur both in the tool as well as in the workpiece</a:t>
            </a:r>
            <a:br>
              <a:rPr lang="en" sz="1400">
                <a:latin typeface="Calibri"/>
                <a:ea typeface="Calibri"/>
                <a:cs typeface="Calibri"/>
                <a:sym typeface="Calibri"/>
              </a:rPr>
            </a:br>
            <a:r>
              <a:rPr lang="en" sz="1400">
                <a:latin typeface="Calibri"/>
                <a:ea typeface="Calibri"/>
                <a:cs typeface="Calibri"/>
                <a:sym typeface="Calibri"/>
              </a:rPr>
              <a:t>also. Chatter in high speed milling is characterized by time delay differential</a:t>
            </a:r>
            <a:br>
              <a:rPr lang="en" sz="1400">
                <a:latin typeface="Calibri"/>
                <a:ea typeface="Calibri"/>
                <a:cs typeface="Calibri"/>
                <a:sym typeface="Calibri"/>
              </a:rPr>
            </a:br>
            <a:r>
              <a:rPr lang="en" sz="1400">
                <a:latin typeface="Calibri"/>
                <a:ea typeface="Calibri"/>
                <a:cs typeface="Calibri"/>
                <a:sym typeface="Calibri"/>
              </a:rPr>
              <a:t>equations (DDE).</a:t>
            </a:r>
            <a:endParaRPr sz="2400">
              <a:latin typeface="Calibri"/>
              <a:ea typeface="Calibri"/>
              <a:cs typeface="Calibri"/>
              <a:sym typeface="Calibri"/>
            </a:endParaRPr>
          </a:p>
          <a:p>
            <a:pPr indent="0" lvl="0" marL="0" rtl="0" algn="l">
              <a:spcBef>
                <a:spcPts val="1600"/>
              </a:spcBef>
              <a:spcAft>
                <a:spcPts val="1600"/>
              </a:spcAft>
              <a:buNone/>
            </a:pPr>
            <a:r>
              <a:rPr b="1" lang="en">
                <a:solidFill>
                  <a:srgbClr val="274E13"/>
                </a:solidFill>
                <a:latin typeface="Calibri"/>
                <a:ea typeface="Calibri"/>
                <a:cs typeface="Calibri"/>
                <a:sym typeface="Calibri"/>
              </a:rPr>
              <a:t>What is normal vibration?</a:t>
            </a:r>
            <a:br>
              <a:rPr b="1" lang="en">
                <a:solidFill>
                  <a:srgbClr val="274E13"/>
                </a:solidFill>
                <a:latin typeface="Calibri"/>
                <a:ea typeface="Calibri"/>
                <a:cs typeface="Calibri"/>
                <a:sym typeface="Calibri"/>
              </a:rPr>
            </a:br>
            <a:r>
              <a:rPr lang="en" sz="1400">
                <a:latin typeface="Calibri"/>
                <a:ea typeface="Calibri"/>
                <a:cs typeface="Calibri"/>
                <a:sym typeface="Calibri"/>
              </a:rPr>
              <a:t>Vibration is caused by external sources like movement of machine parts due to high speed rotation, high rigidity of tool and work piece, etc.</a:t>
            </a:r>
            <a:endParaRPr sz="2000">
              <a:latin typeface="Calibri"/>
              <a:ea typeface="Calibri"/>
              <a:cs typeface="Calibri"/>
              <a:sym typeface="Calibri"/>
            </a:endParaRPr>
          </a:p>
        </p:txBody>
      </p:sp>
      <p:pic>
        <p:nvPicPr>
          <p:cNvPr id="65" name="Google Shape;65;p14"/>
          <p:cNvPicPr preferRelativeResize="0"/>
          <p:nvPr/>
        </p:nvPicPr>
        <p:blipFill>
          <a:blip r:embed="rId3">
            <a:alphaModFix/>
          </a:blip>
          <a:stretch>
            <a:fillRect/>
          </a:stretch>
        </p:blipFill>
        <p:spPr>
          <a:xfrm>
            <a:off x="6523900" y="1351175"/>
            <a:ext cx="2308400" cy="27145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155CC"/>
                </a:solidFill>
                <a:latin typeface="Calibri"/>
                <a:ea typeface="Calibri"/>
                <a:cs typeface="Calibri"/>
                <a:sym typeface="Calibri"/>
              </a:rPr>
              <a:t>Analogy with spring mass model</a:t>
            </a:r>
            <a:endParaRPr b="1" sz="3000">
              <a:solidFill>
                <a:srgbClr val="1155CC"/>
              </a:solidFill>
              <a:latin typeface="Calibri"/>
              <a:ea typeface="Calibri"/>
              <a:cs typeface="Calibri"/>
              <a:sym typeface="Calibri"/>
            </a:endParaRPr>
          </a:p>
        </p:txBody>
      </p:sp>
      <p:sp>
        <p:nvSpPr>
          <p:cNvPr id="71" name="Google Shape;71;p15"/>
          <p:cNvSpPr txBox="1"/>
          <p:nvPr>
            <p:ph idx="1" type="body"/>
          </p:nvPr>
        </p:nvSpPr>
        <p:spPr>
          <a:xfrm>
            <a:off x="106525" y="1152475"/>
            <a:ext cx="8725800" cy="3855300"/>
          </a:xfrm>
          <a:prstGeom prst="rect">
            <a:avLst/>
          </a:prstGeom>
        </p:spPr>
        <p:txBody>
          <a:bodyPr anchorCtr="0" anchor="t" bIns="91425" lIns="91425" spcFirstLastPara="1" rIns="91425" wrap="square" tIns="91425">
            <a:noAutofit/>
          </a:bodyPr>
          <a:lstStyle/>
          <a:p>
            <a:pPr indent="0" lvl="0" marL="0" rtl="0" algn="l">
              <a:lnSpc>
                <a:spcPct val="25000"/>
              </a:lnSpc>
              <a:spcBef>
                <a:spcPts val="1000"/>
              </a:spcBef>
              <a:spcAft>
                <a:spcPts val="0"/>
              </a:spcAft>
              <a:buNone/>
            </a:pPr>
            <a:r>
              <a:rPr lang="en" sz="1400">
                <a:solidFill>
                  <a:srgbClr val="000000"/>
                </a:solidFill>
                <a:latin typeface="Calibri"/>
                <a:ea typeface="Calibri"/>
                <a:cs typeface="Calibri"/>
                <a:sym typeface="Calibri"/>
              </a:rPr>
              <a:t>We consider the vibration characteristics of the tool to be analogous to a two-degree of freedom spring mass system.</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The two-degree of freedom system has two natural frequencies and given an excitation, the</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system will vibrate at one of these frequencies.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During free vibration, the amplitudes of these two degrees of freedom are related and their</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configuration is called the normal mode of vibration.</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This model considers self excited regenerative mechanism as the source of chatter.</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The regenerative chatter is associated with the modulation of chip thickness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between subsequent tool passes and this results in oscillatory cutting forces which in turn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Leads to a periodic oscillatory motion of the workpiece-tool system which is characterised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By different modes of vibration.</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The modes perpendicular to the cutting axis are considered dominant and thus used for </a:t>
            </a:r>
            <a:endParaRPr sz="14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400">
                <a:solidFill>
                  <a:srgbClr val="000000"/>
                </a:solidFill>
                <a:latin typeface="Calibri"/>
                <a:ea typeface="Calibri"/>
                <a:cs typeface="Calibri"/>
                <a:sym typeface="Calibri"/>
              </a:rPr>
              <a:t>analysis.</a:t>
            </a:r>
            <a:endParaRPr sz="1400">
              <a:solidFill>
                <a:srgbClr val="000000"/>
              </a:solidFill>
              <a:latin typeface="Calibri"/>
              <a:ea typeface="Calibri"/>
              <a:cs typeface="Calibri"/>
              <a:sym typeface="Calibri"/>
            </a:endParaRPr>
          </a:p>
          <a:p>
            <a:pPr indent="0" lvl="0" marL="0" rtl="0" algn="l">
              <a:lnSpc>
                <a:spcPct val="50000"/>
              </a:lnSpc>
              <a:spcBef>
                <a:spcPts val="1600"/>
              </a:spcBef>
              <a:spcAft>
                <a:spcPts val="1600"/>
              </a:spcAft>
              <a:buNone/>
            </a:pPr>
            <a:r>
              <a:t/>
            </a:r>
            <a:endParaRPr sz="1400">
              <a:solidFill>
                <a:srgbClr val="000000"/>
              </a:solidFill>
              <a:latin typeface="Calibri"/>
              <a:ea typeface="Calibri"/>
              <a:cs typeface="Calibri"/>
              <a:sym typeface="Calibri"/>
            </a:endParaRPr>
          </a:p>
        </p:txBody>
      </p:sp>
      <p:pic>
        <p:nvPicPr>
          <p:cNvPr id="72" name="Google Shape;72;p15"/>
          <p:cNvPicPr preferRelativeResize="0"/>
          <p:nvPr/>
        </p:nvPicPr>
        <p:blipFill>
          <a:blip r:embed="rId3">
            <a:alphaModFix/>
          </a:blip>
          <a:stretch>
            <a:fillRect/>
          </a:stretch>
        </p:blipFill>
        <p:spPr>
          <a:xfrm>
            <a:off x="6705500" y="2337650"/>
            <a:ext cx="2438500" cy="2300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02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rgbClr val="1155CC"/>
                </a:solidFill>
                <a:latin typeface="Calibri"/>
                <a:ea typeface="Calibri"/>
                <a:cs typeface="Calibri"/>
                <a:sym typeface="Calibri"/>
              </a:rPr>
              <a:t>Modelling of Chatter Vibrations</a:t>
            </a:r>
            <a:endParaRPr b="1" sz="3200">
              <a:solidFill>
                <a:srgbClr val="1155CC"/>
              </a:solidFill>
              <a:latin typeface="Calibri"/>
              <a:ea typeface="Calibri"/>
              <a:cs typeface="Calibri"/>
              <a:sym typeface="Calibri"/>
            </a:endParaRPr>
          </a:p>
        </p:txBody>
      </p:sp>
      <p:sp>
        <p:nvSpPr>
          <p:cNvPr id="78" name="Google Shape;78;p16"/>
          <p:cNvSpPr txBox="1"/>
          <p:nvPr>
            <p:ph idx="1" type="body"/>
          </p:nvPr>
        </p:nvSpPr>
        <p:spPr>
          <a:xfrm>
            <a:off x="73250" y="649575"/>
            <a:ext cx="875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74E13"/>
                </a:solidFill>
                <a:latin typeface="Calibri"/>
                <a:ea typeface="Calibri"/>
                <a:cs typeface="Calibri"/>
                <a:sym typeface="Calibri"/>
              </a:rPr>
              <a:t>Importance:</a:t>
            </a:r>
            <a:r>
              <a:rPr b="1" lang="en" sz="1400">
                <a:solidFill>
                  <a:srgbClr val="2E2E2E"/>
                </a:solidFill>
                <a:latin typeface="Calibri"/>
                <a:ea typeface="Calibri"/>
                <a:cs typeface="Calibri"/>
                <a:sym typeface="Calibri"/>
              </a:rPr>
              <a:t> </a:t>
            </a:r>
            <a:r>
              <a:rPr lang="en" sz="1400">
                <a:solidFill>
                  <a:srgbClr val="000000"/>
                </a:solidFill>
                <a:latin typeface="Calibri"/>
                <a:ea typeface="Calibri"/>
                <a:cs typeface="Calibri"/>
                <a:sym typeface="Calibri"/>
              </a:rPr>
              <a:t>The regenerative effect has been extensively studied in the field of metal cutting and recognized as one of the major causes of self-excited vibrations commonly known as chatter.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rPr b="1" lang="en" sz="1400">
                <a:solidFill>
                  <a:srgbClr val="274E13"/>
                </a:solidFill>
                <a:latin typeface="Calibri"/>
                <a:ea typeface="Calibri"/>
                <a:cs typeface="Calibri"/>
                <a:sym typeface="Calibri"/>
              </a:rPr>
              <a:t>Cause:</a:t>
            </a:r>
            <a:r>
              <a:rPr lang="en" sz="1400">
                <a:solidFill>
                  <a:srgbClr val="2E2E2E"/>
                </a:solidFill>
                <a:latin typeface="Calibri"/>
                <a:ea typeface="Calibri"/>
                <a:cs typeface="Calibri"/>
                <a:sym typeface="Calibri"/>
              </a:rPr>
              <a:t> </a:t>
            </a:r>
            <a:r>
              <a:rPr lang="en" sz="1400">
                <a:solidFill>
                  <a:srgbClr val="000000"/>
                </a:solidFill>
                <a:latin typeface="Calibri"/>
                <a:ea typeface="Calibri"/>
                <a:cs typeface="Calibri"/>
                <a:sym typeface="Calibri"/>
              </a:rPr>
              <a:t>This effect arises from a periodic modulation of the uncut chip thickness within the frequencies of the eigenmodes, which results in a critical excitation in the consecutive cuts or tooth engagements. </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rPr b="1" lang="en" sz="1400">
                <a:solidFill>
                  <a:srgbClr val="274E13"/>
                </a:solidFill>
                <a:latin typeface="Calibri"/>
                <a:ea typeface="Calibri"/>
                <a:cs typeface="Calibri"/>
                <a:sym typeface="Calibri"/>
              </a:rPr>
              <a:t>Regenerative Delay &amp; Parametric Excitation:</a:t>
            </a:r>
            <a:r>
              <a:rPr b="1" lang="en" sz="1400">
                <a:latin typeface="Calibri"/>
                <a:ea typeface="Calibri"/>
                <a:cs typeface="Calibri"/>
                <a:sym typeface="Calibri"/>
              </a:rPr>
              <a:t> </a:t>
            </a:r>
            <a:r>
              <a:rPr lang="en" sz="1400">
                <a:solidFill>
                  <a:srgbClr val="000000"/>
                </a:solidFill>
                <a:latin typeface="Calibri"/>
                <a:ea typeface="Calibri"/>
                <a:cs typeface="Calibri"/>
                <a:sym typeface="Calibri"/>
              </a:rPr>
              <a:t>Due to regenerative delay intern lead by the surface waviness, there is a time delay factor that creeps in. This </a:t>
            </a:r>
            <a:r>
              <a:rPr lang="en" sz="1400">
                <a:solidFill>
                  <a:srgbClr val="000000"/>
                </a:solidFill>
                <a:latin typeface="Calibri"/>
                <a:ea typeface="Calibri"/>
                <a:cs typeface="Calibri"/>
                <a:sym typeface="Calibri"/>
              </a:rPr>
              <a:t>occurs</a:t>
            </a:r>
            <a:r>
              <a:rPr lang="en" sz="1400">
                <a:solidFill>
                  <a:srgbClr val="000000"/>
                </a:solidFill>
                <a:latin typeface="Calibri"/>
                <a:ea typeface="Calibri"/>
                <a:cs typeface="Calibri"/>
                <a:sym typeface="Calibri"/>
              </a:rPr>
              <a:t> in real life since our systems are not rigid.</a:t>
            </a:r>
            <a:endParaRPr sz="1400">
              <a:solidFill>
                <a:srgbClr val="000000"/>
              </a:solidFill>
              <a:latin typeface="Calibri"/>
              <a:ea typeface="Calibri"/>
              <a:cs typeface="Calibri"/>
              <a:sym typeface="Calibri"/>
            </a:endParaRPr>
          </a:p>
          <a:p>
            <a:pPr indent="0" lvl="0" marL="0" rtl="0" algn="l">
              <a:spcBef>
                <a:spcPts val="1600"/>
              </a:spcBef>
              <a:spcAft>
                <a:spcPts val="0"/>
              </a:spcAft>
              <a:buNone/>
            </a:pPr>
            <a:r>
              <a:rPr b="1" lang="en" sz="1400">
                <a:solidFill>
                  <a:srgbClr val="274E13"/>
                </a:solidFill>
                <a:latin typeface="Calibri"/>
                <a:ea typeface="Calibri"/>
                <a:cs typeface="Calibri"/>
                <a:sym typeface="Calibri"/>
              </a:rPr>
              <a:t>Original Equations for damped oscillations in milling</a:t>
            </a:r>
            <a:endParaRPr b="1" sz="1400">
              <a:solidFill>
                <a:srgbClr val="274E13"/>
              </a:solidFill>
              <a:latin typeface="Calibri"/>
              <a:ea typeface="Calibri"/>
              <a:cs typeface="Calibri"/>
              <a:sym typeface="Calibri"/>
            </a:endParaRPr>
          </a:p>
          <a:p>
            <a:pPr indent="0" lvl="0" marL="0" rtl="0" algn="l">
              <a:spcBef>
                <a:spcPts val="1600"/>
              </a:spcBef>
              <a:spcAft>
                <a:spcPts val="0"/>
              </a:spcAft>
              <a:buNone/>
            </a:pPr>
            <a:r>
              <a:t/>
            </a:r>
            <a:endParaRPr sz="1400">
              <a:latin typeface="Calibri"/>
              <a:ea typeface="Calibri"/>
              <a:cs typeface="Calibri"/>
              <a:sym typeface="Calibri"/>
            </a:endParaRPr>
          </a:p>
          <a:p>
            <a:pPr indent="0" lvl="0" marL="0" rtl="0" algn="l">
              <a:spcBef>
                <a:spcPts val="1600"/>
              </a:spcBef>
              <a:spcAft>
                <a:spcPts val="1600"/>
              </a:spcAft>
              <a:buNone/>
            </a:pPr>
            <a:r>
              <a:t/>
            </a:r>
            <a:endParaRPr sz="1400">
              <a:latin typeface="Calibri"/>
              <a:ea typeface="Calibri"/>
              <a:cs typeface="Calibri"/>
              <a:sym typeface="Calibri"/>
            </a:endParaRPr>
          </a:p>
        </p:txBody>
      </p:sp>
      <p:pic>
        <p:nvPicPr>
          <p:cNvPr id="79" name="Google Shape;79;p16"/>
          <p:cNvPicPr preferRelativeResize="0"/>
          <p:nvPr/>
        </p:nvPicPr>
        <p:blipFill rotWithShape="1">
          <a:blip r:embed="rId3">
            <a:alphaModFix/>
          </a:blip>
          <a:srcRect b="15184" l="26248" r="30649" t="35658"/>
          <a:stretch/>
        </p:blipFill>
        <p:spPr>
          <a:xfrm>
            <a:off x="6257325" y="2383625"/>
            <a:ext cx="2813424" cy="1804850"/>
          </a:xfrm>
          <a:prstGeom prst="rect">
            <a:avLst/>
          </a:prstGeom>
          <a:noFill/>
          <a:ln>
            <a:noFill/>
          </a:ln>
        </p:spPr>
      </p:pic>
      <p:sp>
        <p:nvSpPr>
          <p:cNvPr id="80" name="Google Shape;80;p16"/>
          <p:cNvSpPr txBox="1"/>
          <p:nvPr/>
        </p:nvSpPr>
        <p:spPr>
          <a:xfrm>
            <a:off x="1486175" y="591625"/>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6"/>
          <p:cNvPicPr preferRelativeResize="0"/>
          <p:nvPr/>
        </p:nvPicPr>
        <p:blipFill rotWithShape="1">
          <a:blip r:embed="rId4">
            <a:alphaModFix/>
          </a:blip>
          <a:srcRect b="42965" l="33929" r="34759" t="47034"/>
          <a:stretch/>
        </p:blipFill>
        <p:spPr>
          <a:xfrm>
            <a:off x="187425" y="3105075"/>
            <a:ext cx="2863027" cy="514350"/>
          </a:xfrm>
          <a:prstGeom prst="rect">
            <a:avLst/>
          </a:prstGeom>
          <a:noFill/>
          <a:ln>
            <a:noFill/>
          </a:ln>
        </p:spPr>
      </p:pic>
      <p:pic>
        <p:nvPicPr>
          <p:cNvPr id="82" name="Google Shape;82;p16"/>
          <p:cNvPicPr preferRelativeResize="0"/>
          <p:nvPr/>
        </p:nvPicPr>
        <p:blipFill rotWithShape="1">
          <a:blip r:embed="rId4">
            <a:alphaModFix/>
          </a:blip>
          <a:srcRect b="23928" l="33929" r="43068" t="67084"/>
          <a:stretch/>
        </p:blipFill>
        <p:spPr>
          <a:xfrm>
            <a:off x="3050450" y="3131125"/>
            <a:ext cx="2103302" cy="462251"/>
          </a:xfrm>
          <a:prstGeom prst="rect">
            <a:avLst/>
          </a:prstGeom>
          <a:noFill/>
          <a:ln>
            <a:noFill/>
          </a:ln>
        </p:spPr>
      </p:pic>
      <p:pic>
        <p:nvPicPr>
          <p:cNvPr id="83" name="Google Shape;83;p16"/>
          <p:cNvPicPr preferRelativeResize="0"/>
          <p:nvPr/>
        </p:nvPicPr>
        <p:blipFill rotWithShape="1">
          <a:blip r:embed="rId5">
            <a:alphaModFix/>
          </a:blip>
          <a:srcRect b="43685" l="45453" r="46502" t="48362"/>
          <a:stretch/>
        </p:blipFill>
        <p:spPr>
          <a:xfrm>
            <a:off x="3836375" y="3724525"/>
            <a:ext cx="735624" cy="408999"/>
          </a:xfrm>
          <a:prstGeom prst="rect">
            <a:avLst/>
          </a:prstGeom>
          <a:noFill/>
          <a:ln>
            <a:noFill/>
          </a:ln>
        </p:spPr>
      </p:pic>
      <p:pic>
        <p:nvPicPr>
          <p:cNvPr id="84" name="Google Shape;84;p16"/>
          <p:cNvPicPr preferRelativeResize="0"/>
          <p:nvPr/>
        </p:nvPicPr>
        <p:blipFill rotWithShape="1">
          <a:blip r:embed="rId6">
            <a:alphaModFix/>
          </a:blip>
          <a:srcRect b="26310" l="29206" r="31077" t="59374"/>
          <a:stretch/>
        </p:blipFill>
        <p:spPr>
          <a:xfrm>
            <a:off x="125850" y="3716000"/>
            <a:ext cx="3631699" cy="736325"/>
          </a:xfrm>
          <a:prstGeom prst="rect">
            <a:avLst/>
          </a:prstGeom>
          <a:noFill/>
          <a:ln>
            <a:noFill/>
          </a:ln>
        </p:spPr>
      </p:pic>
      <p:pic>
        <p:nvPicPr>
          <p:cNvPr id="85" name="Google Shape;85;p16"/>
          <p:cNvPicPr preferRelativeResize="0"/>
          <p:nvPr/>
        </p:nvPicPr>
        <p:blipFill rotWithShape="1">
          <a:blip r:embed="rId6">
            <a:alphaModFix/>
          </a:blip>
          <a:srcRect b="11709" l="26976" r="31140" t="73974"/>
          <a:stretch/>
        </p:blipFill>
        <p:spPr>
          <a:xfrm>
            <a:off x="3444250" y="4264676"/>
            <a:ext cx="3829752" cy="736325"/>
          </a:xfrm>
          <a:prstGeom prst="rect">
            <a:avLst/>
          </a:prstGeom>
          <a:noFill/>
          <a:ln cap="flat" cmpd="sng" w="9525">
            <a:solidFill>
              <a:schemeClr val="dk2"/>
            </a:solidFill>
            <a:prstDash val="solid"/>
            <a:round/>
            <a:headEnd len="sm" w="sm" type="none"/>
            <a:tailEnd len="sm" w="sm" type="none"/>
          </a:ln>
        </p:spPr>
      </p:pic>
      <p:sp>
        <p:nvSpPr>
          <p:cNvPr id="86" name="Google Shape;86;p16"/>
          <p:cNvSpPr/>
          <p:nvPr/>
        </p:nvSpPr>
        <p:spPr>
          <a:xfrm>
            <a:off x="6750200" y="4582100"/>
            <a:ext cx="229200" cy="162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133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3D85C6"/>
                </a:solidFill>
                <a:latin typeface="Calibri"/>
                <a:ea typeface="Calibri"/>
                <a:cs typeface="Calibri"/>
                <a:sym typeface="Calibri"/>
              </a:rPr>
              <a:t>Chatter vibration simulation in MATLAB</a:t>
            </a:r>
            <a:endParaRPr b="1" sz="2000">
              <a:solidFill>
                <a:srgbClr val="3D85C6"/>
              </a:solidFill>
            </a:endParaRPr>
          </a:p>
        </p:txBody>
      </p:sp>
      <p:sp>
        <p:nvSpPr>
          <p:cNvPr id="92" name="Google Shape;92;p17"/>
          <p:cNvSpPr txBox="1"/>
          <p:nvPr>
            <p:ph idx="1" type="body"/>
          </p:nvPr>
        </p:nvSpPr>
        <p:spPr>
          <a:xfrm>
            <a:off x="311700" y="1152475"/>
            <a:ext cx="76575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400">
                <a:solidFill>
                  <a:schemeClr val="dk1"/>
                </a:solidFill>
                <a:latin typeface="Calibri"/>
                <a:ea typeface="Calibri"/>
                <a:cs typeface="Calibri"/>
                <a:sym typeface="Calibri"/>
              </a:rPr>
              <a:t>In order to solve a higher order differential equation, we have to first express it as first order simultaneous differential equations.</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rPr lang="en" sz="1400">
                <a:solidFill>
                  <a:schemeClr val="dk1"/>
                </a:solidFill>
                <a:latin typeface="Calibri"/>
                <a:ea typeface="Calibri"/>
                <a:cs typeface="Calibri"/>
                <a:sym typeface="Calibri"/>
              </a:rPr>
              <a:t>The exact chronology of steps for calculations using </a:t>
            </a:r>
            <a:r>
              <a:rPr i="1" lang="en" sz="1400">
                <a:solidFill>
                  <a:schemeClr val="dk1"/>
                </a:solidFill>
                <a:latin typeface="Calibri"/>
                <a:ea typeface="Calibri"/>
                <a:cs typeface="Calibri"/>
                <a:sym typeface="Calibri"/>
              </a:rPr>
              <a:t>dde23 </a:t>
            </a:r>
            <a:r>
              <a:rPr lang="en" sz="1400">
                <a:solidFill>
                  <a:schemeClr val="dk1"/>
                </a:solidFill>
                <a:latin typeface="Calibri"/>
                <a:ea typeface="Calibri"/>
                <a:cs typeface="Calibri"/>
                <a:sym typeface="Calibri"/>
              </a:rPr>
              <a:t>solver is given in the flow chart.</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400">
              <a:solidFill>
                <a:schemeClr val="dk1"/>
              </a:solidFill>
              <a:latin typeface="Calibri"/>
              <a:ea typeface="Calibri"/>
              <a:cs typeface="Calibri"/>
              <a:sym typeface="Calibri"/>
            </a:endParaRPr>
          </a:p>
          <a:p>
            <a:pPr indent="0" lvl="0" marL="0" rtl="0" algn="just">
              <a:spcBef>
                <a:spcPts val="1200"/>
              </a:spcBef>
              <a:spcAft>
                <a:spcPts val="1200"/>
              </a:spcAft>
              <a:buClr>
                <a:schemeClr val="dk1"/>
              </a:buClr>
              <a:buSzPts val="1100"/>
              <a:buFont typeface="Arial"/>
              <a:buNone/>
            </a:pPr>
            <a:r>
              <a:t/>
            </a:r>
            <a:endParaRPr sz="1400">
              <a:solidFill>
                <a:schemeClr val="dk1"/>
              </a:solidFill>
              <a:latin typeface="Calibri"/>
              <a:ea typeface="Calibri"/>
              <a:cs typeface="Calibri"/>
              <a:sym typeface="Calibri"/>
            </a:endParaRPr>
          </a:p>
        </p:txBody>
      </p:sp>
      <p:pic>
        <p:nvPicPr>
          <p:cNvPr id="93" name="Google Shape;93;p17"/>
          <p:cNvPicPr preferRelativeResize="0"/>
          <p:nvPr/>
        </p:nvPicPr>
        <p:blipFill>
          <a:blip r:embed="rId3">
            <a:alphaModFix/>
          </a:blip>
          <a:stretch>
            <a:fillRect/>
          </a:stretch>
        </p:blipFill>
        <p:spPr>
          <a:xfrm>
            <a:off x="1429125" y="2081372"/>
            <a:ext cx="900925" cy="775425"/>
          </a:xfrm>
          <a:prstGeom prst="rect">
            <a:avLst/>
          </a:prstGeom>
          <a:noFill/>
          <a:ln>
            <a:noFill/>
          </a:ln>
        </p:spPr>
      </p:pic>
      <p:pic>
        <p:nvPicPr>
          <p:cNvPr id="94" name="Google Shape;94;p17"/>
          <p:cNvPicPr preferRelativeResize="0"/>
          <p:nvPr/>
        </p:nvPicPr>
        <p:blipFill>
          <a:blip r:embed="rId4">
            <a:alphaModFix/>
          </a:blip>
          <a:stretch>
            <a:fillRect/>
          </a:stretch>
        </p:blipFill>
        <p:spPr>
          <a:xfrm>
            <a:off x="4572000" y="2095935"/>
            <a:ext cx="2124575" cy="95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304800" y="186625"/>
            <a:ext cx="8610151" cy="4804476"/>
          </a:xfrm>
          <a:prstGeom prst="rect">
            <a:avLst/>
          </a:prstGeom>
          <a:noFill/>
          <a:ln>
            <a:noFill/>
          </a:ln>
        </p:spPr>
      </p:pic>
      <p:sp>
        <p:nvSpPr>
          <p:cNvPr id="100" name="Google Shape;100;p18"/>
          <p:cNvSpPr txBox="1"/>
          <p:nvPr>
            <p:ph type="title"/>
          </p:nvPr>
        </p:nvSpPr>
        <p:spPr>
          <a:xfrm>
            <a:off x="311700" y="259125"/>
            <a:ext cx="576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1155CC"/>
                </a:solidFill>
              </a:rPr>
              <a:t>Algorithm and control flow</a:t>
            </a:r>
            <a:endParaRPr b="1" sz="3200">
              <a:solidFill>
                <a:srgbClr val="1155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72075"/>
            <a:ext cx="8520600" cy="9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baseline="-25000" lang="en" sz="5000">
                <a:solidFill>
                  <a:srgbClr val="1155CC"/>
                </a:solidFill>
                <a:latin typeface="Calibri"/>
                <a:ea typeface="Calibri"/>
                <a:cs typeface="Calibri"/>
                <a:sym typeface="Calibri"/>
              </a:rPr>
              <a:t>What is </a:t>
            </a:r>
            <a:r>
              <a:rPr b="1" baseline="-25000" lang="en" sz="5000">
                <a:solidFill>
                  <a:srgbClr val="1155CC"/>
                </a:solidFill>
                <a:latin typeface="Calibri"/>
                <a:ea typeface="Calibri"/>
                <a:cs typeface="Calibri"/>
                <a:sym typeface="Calibri"/>
              </a:rPr>
              <a:t>Su</a:t>
            </a:r>
            <a:r>
              <a:rPr b="1" baseline="-25000" lang="en" sz="5000">
                <a:solidFill>
                  <a:srgbClr val="1155CC"/>
                </a:solidFill>
                <a:latin typeface="Calibri"/>
                <a:ea typeface="Calibri"/>
                <a:cs typeface="Calibri"/>
                <a:sym typeface="Calibri"/>
              </a:rPr>
              <a:t>rface Roughness?</a:t>
            </a:r>
            <a:endParaRPr b="1" baseline="-25000" sz="5000">
              <a:solidFill>
                <a:srgbClr val="1155CC"/>
              </a:solidFill>
              <a:latin typeface="Calibri"/>
              <a:ea typeface="Calibri"/>
              <a:cs typeface="Calibri"/>
              <a:sym typeface="Calibri"/>
            </a:endParaRPr>
          </a:p>
        </p:txBody>
      </p:sp>
      <p:sp>
        <p:nvSpPr>
          <p:cNvPr id="106" name="Google Shape;106;p19"/>
          <p:cNvSpPr txBox="1"/>
          <p:nvPr>
            <p:ph idx="1" type="body"/>
          </p:nvPr>
        </p:nvSpPr>
        <p:spPr>
          <a:xfrm>
            <a:off x="159300" y="825825"/>
            <a:ext cx="8520600" cy="4241400"/>
          </a:xfrm>
          <a:prstGeom prst="rect">
            <a:avLst/>
          </a:prstGeom>
        </p:spPr>
        <p:txBody>
          <a:bodyPr anchorCtr="0" anchor="t" bIns="91425" lIns="91425" spcFirstLastPara="1" rIns="91425" wrap="square" tIns="91425">
            <a:noAutofit/>
          </a:bodyPr>
          <a:lstStyle/>
          <a:p>
            <a:pPr indent="0" lvl="0" marL="0" rtl="0" algn="l">
              <a:lnSpc>
                <a:spcPct val="25000"/>
              </a:lnSpc>
              <a:spcBef>
                <a:spcPts val="0"/>
              </a:spcBef>
              <a:spcAft>
                <a:spcPts val="0"/>
              </a:spcAft>
              <a:buNone/>
            </a:pPr>
            <a:r>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Surface roughness is a component of surface texture which is quantified by the deviations in the directions of the normal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vector from its ideal form. The surface can be said to rough or smooth depending on how large these deviations are.</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t/>
            </a:r>
            <a:endParaRPr b="1" sz="1300">
              <a:solidFill>
                <a:srgbClr val="274E13"/>
              </a:solidFill>
              <a:latin typeface="Calibri"/>
              <a:ea typeface="Calibri"/>
              <a:cs typeface="Calibri"/>
              <a:sym typeface="Calibri"/>
            </a:endParaRPr>
          </a:p>
          <a:p>
            <a:pPr indent="0" lvl="0" marL="0" rtl="0" algn="l">
              <a:lnSpc>
                <a:spcPct val="25000"/>
              </a:lnSpc>
              <a:spcBef>
                <a:spcPts val="1600"/>
              </a:spcBef>
              <a:spcAft>
                <a:spcPts val="0"/>
              </a:spcAft>
              <a:buNone/>
            </a:pPr>
            <a:r>
              <a:rPr b="1" lang="en" sz="1300">
                <a:solidFill>
                  <a:srgbClr val="274E13"/>
                </a:solidFill>
                <a:latin typeface="Calibri"/>
                <a:ea typeface="Calibri"/>
                <a:cs typeface="Calibri"/>
                <a:sym typeface="Calibri"/>
              </a:rPr>
              <a:t>S</a:t>
            </a:r>
            <a:r>
              <a:rPr b="1" lang="en" sz="1300">
                <a:solidFill>
                  <a:srgbClr val="000000"/>
                </a:solidFill>
                <a:latin typeface="Calibri"/>
                <a:ea typeface="Calibri"/>
                <a:cs typeface="Calibri"/>
                <a:sym typeface="Calibri"/>
              </a:rPr>
              <a:t>urface Roughness parameters</a:t>
            </a:r>
            <a:endParaRPr b="1"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R</a:t>
            </a:r>
            <a:r>
              <a:rPr baseline="-25000" lang="en" sz="1300">
                <a:solidFill>
                  <a:srgbClr val="000000"/>
                </a:solidFill>
                <a:latin typeface="Calibri"/>
                <a:ea typeface="Calibri"/>
                <a:cs typeface="Calibri"/>
                <a:sym typeface="Calibri"/>
              </a:rPr>
              <a:t>a</a:t>
            </a:r>
            <a:r>
              <a:rPr lang="en" sz="1300">
                <a:solidFill>
                  <a:srgbClr val="000000"/>
                </a:solidFill>
                <a:latin typeface="Calibri"/>
                <a:ea typeface="Calibri"/>
                <a:cs typeface="Calibri"/>
                <a:sym typeface="Calibri"/>
              </a:rPr>
              <a:t> -  It is the arithmetical average value of all absolute distances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f the roughness profile from the centre line. It is known as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arithmetic mean roughness.</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R</a:t>
            </a:r>
            <a:r>
              <a:rPr baseline="-25000" lang="en" sz="1300">
                <a:solidFill>
                  <a:srgbClr val="000000"/>
                </a:solidFill>
                <a:latin typeface="Calibri"/>
                <a:ea typeface="Calibri"/>
                <a:cs typeface="Calibri"/>
                <a:sym typeface="Calibri"/>
              </a:rPr>
              <a:t>t   </a:t>
            </a:r>
            <a:r>
              <a:rPr lang="en" sz="1300">
                <a:solidFill>
                  <a:srgbClr val="000000"/>
                </a:solidFill>
                <a:latin typeface="Calibri"/>
                <a:ea typeface="Calibri"/>
                <a:cs typeface="Calibri"/>
                <a:sym typeface="Calibri"/>
              </a:rPr>
              <a:t>-  It is the total height of the profile ie. the vertical distance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between the highest peak and the deepest valley.</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R</a:t>
            </a:r>
            <a:r>
              <a:rPr baseline="-25000" lang="en" sz="1300">
                <a:solidFill>
                  <a:srgbClr val="000000"/>
                </a:solidFill>
                <a:latin typeface="Calibri"/>
                <a:ea typeface="Calibri"/>
                <a:cs typeface="Calibri"/>
                <a:sym typeface="Calibri"/>
              </a:rPr>
              <a:t>q </a:t>
            </a:r>
            <a:r>
              <a:rPr lang="en" sz="1300">
                <a:solidFill>
                  <a:srgbClr val="000000"/>
                </a:solidFill>
                <a:latin typeface="Calibri"/>
                <a:ea typeface="Calibri"/>
                <a:cs typeface="Calibri"/>
                <a:sym typeface="Calibri"/>
              </a:rPr>
              <a:t>-  it is the root mean square variation of the profile deviations </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solidFill>
                  <a:srgbClr val="000000"/>
                </a:solidFill>
                <a:latin typeface="Calibri"/>
                <a:ea typeface="Calibri"/>
                <a:cs typeface="Calibri"/>
                <a:sym typeface="Calibri"/>
              </a:rPr>
              <a:t>        along the sampling length.</a:t>
            </a:r>
            <a:endParaRPr sz="1300">
              <a:solidFill>
                <a:srgbClr val="000000"/>
              </a:solidFill>
              <a:latin typeface="Calibri"/>
              <a:ea typeface="Calibri"/>
              <a:cs typeface="Calibri"/>
              <a:sym typeface="Calibri"/>
            </a:endParaRPr>
          </a:p>
          <a:p>
            <a:pPr indent="0" lvl="0" marL="0" rtl="0" algn="l">
              <a:lnSpc>
                <a:spcPct val="25000"/>
              </a:lnSpc>
              <a:spcBef>
                <a:spcPts val="1600"/>
              </a:spcBef>
              <a:spcAft>
                <a:spcPts val="0"/>
              </a:spcAft>
              <a:buNone/>
            </a:pPr>
            <a:r>
              <a:rPr lang="en" sz="1300">
                <a:latin typeface="Calibri"/>
                <a:ea typeface="Calibri"/>
                <a:cs typeface="Calibri"/>
                <a:sym typeface="Calibri"/>
              </a:rPr>
              <a:t> </a:t>
            </a:r>
            <a:endParaRPr sz="1300">
              <a:latin typeface="Calibri"/>
              <a:ea typeface="Calibri"/>
              <a:cs typeface="Calibri"/>
              <a:sym typeface="Calibri"/>
            </a:endParaRPr>
          </a:p>
          <a:p>
            <a:pPr indent="0" lvl="0" marL="0" rtl="0" algn="l">
              <a:lnSpc>
                <a:spcPct val="25000"/>
              </a:lnSpc>
              <a:spcBef>
                <a:spcPts val="1600"/>
              </a:spcBef>
              <a:spcAft>
                <a:spcPts val="0"/>
              </a:spcAft>
              <a:buNone/>
            </a:pPr>
            <a:r>
              <a:t/>
            </a:r>
            <a:endParaRPr sz="1300">
              <a:latin typeface="Calibri"/>
              <a:ea typeface="Calibri"/>
              <a:cs typeface="Calibri"/>
              <a:sym typeface="Calibri"/>
            </a:endParaRPr>
          </a:p>
          <a:p>
            <a:pPr indent="0" lvl="0" marL="0" rtl="0" algn="l">
              <a:lnSpc>
                <a:spcPct val="25000"/>
              </a:lnSpc>
              <a:spcBef>
                <a:spcPts val="1600"/>
              </a:spcBef>
              <a:spcAft>
                <a:spcPts val="0"/>
              </a:spcAft>
              <a:buNone/>
            </a:pPr>
            <a:r>
              <a:t/>
            </a:r>
            <a:endParaRPr sz="1300">
              <a:latin typeface="Calibri"/>
              <a:ea typeface="Calibri"/>
              <a:cs typeface="Calibri"/>
              <a:sym typeface="Calibri"/>
            </a:endParaRPr>
          </a:p>
          <a:p>
            <a:pPr indent="0" lvl="0" marL="0" rtl="0" algn="l">
              <a:spcBef>
                <a:spcPts val="1600"/>
              </a:spcBef>
              <a:spcAft>
                <a:spcPts val="1600"/>
              </a:spcAft>
              <a:buNone/>
            </a:pPr>
            <a:r>
              <a:t/>
            </a:r>
            <a:endParaRPr sz="1300">
              <a:latin typeface="Calibri"/>
              <a:ea typeface="Calibri"/>
              <a:cs typeface="Calibri"/>
              <a:sym typeface="Calibri"/>
            </a:endParaRPr>
          </a:p>
        </p:txBody>
      </p:sp>
      <p:pic>
        <p:nvPicPr>
          <p:cNvPr id="107" name="Google Shape;107;p19"/>
          <p:cNvPicPr preferRelativeResize="0"/>
          <p:nvPr/>
        </p:nvPicPr>
        <p:blipFill>
          <a:blip r:embed="rId3">
            <a:alphaModFix/>
          </a:blip>
          <a:stretch>
            <a:fillRect/>
          </a:stretch>
        </p:blipFill>
        <p:spPr>
          <a:xfrm>
            <a:off x="4648200" y="2022825"/>
            <a:ext cx="4485375" cy="2316645"/>
          </a:xfrm>
          <a:prstGeom prst="rect">
            <a:avLst/>
          </a:prstGeom>
          <a:noFill/>
          <a:ln>
            <a:noFill/>
          </a:ln>
        </p:spPr>
      </p:pic>
      <p:pic>
        <p:nvPicPr>
          <p:cNvPr id="108" name="Google Shape;108;p19"/>
          <p:cNvPicPr preferRelativeResize="0"/>
          <p:nvPr/>
        </p:nvPicPr>
        <p:blipFill>
          <a:blip r:embed="rId4">
            <a:alphaModFix/>
          </a:blip>
          <a:stretch>
            <a:fillRect/>
          </a:stretch>
        </p:blipFill>
        <p:spPr>
          <a:xfrm>
            <a:off x="3358675" y="4012575"/>
            <a:ext cx="826250" cy="82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63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rgbClr val="1155CC"/>
                </a:solidFill>
                <a:latin typeface="Calibri"/>
                <a:ea typeface="Calibri"/>
                <a:cs typeface="Calibri"/>
                <a:sym typeface="Calibri"/>
              </a:rPr>
              <a:t>Effect of Chatter vibration on Surface Roughness</a:t>
            </a:r>
            <a:endParaRPr b="1" sz="3200">
              <a:solidFill>
                <a:srgbClr val="1155CC"/>
              </a:solidFill>
              <a:latin typeface="Calibri"/>
              <a:ea typeface="Calibri"/>
              <a:cs typeface="Calibri"/>
              <a:sym typeface="Calibri"/>
            </a:endParaRPr>
          </a:p>
        </p:txBody>
      </p:sp>
      <p:pic>
        <p:nvPicPr>
          <p:cNvPr id="114" name="Google Shape;114;p20"/>
          <p:cNvPicPr preferRelativeResize="0"/>
          <p:nvPr/>
        </p:nvPicPr>
        <p:blipFill rotWithShape="1">
          <a:blip r:embed="rId3">
            <a:alphaModFix/>
          </a:blip>
          <a:srcRect b="14672" l="0" r="8975" t="5671"/>
          <a:stretch/>
        </p:blipFill>
        <p:spPr>
          <a:xfrm>
            <a:off x="5539450" y="696250"/>
            <a:ext cx="3516026" cy="2230925"/>
          </a:xfrm>
          <a:prstGeom prst="rect">
            <a:avLst/>
          </a:prstGeom>
          <a:noFill/>
          <a:ln>
            <a:noFill/>
          </a:ln>
        </p:spPr>
      </p:pic>
      <p:sp>
        <p:nvSpPr>
          <p:cNvPr id="115" name="Google Shape;115;p20"/>
          <p:cNvSpPr txBox="1"/>
          <p:nvPr/>
        </p:nvSpPr>
        <p:spPr>
          <a:xfrm>
            <a:off x="0" y="911600"/>
            <a:ext cx="55395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To study this let’s first consider the variation of surface roughness in a milling process with spindle speed without any chatter vibration.</a:t>
            </a:r>
            <a:endParaRPr>
              <a:solidFill>
                <a:schemeClr val="dk2"/>
              </a:solidFill>
            </a:endParaRPr>
          </a:p>
          <a:p>
            <a:pPr indent="0" lvl="0" marL="0" rtl="0" algn="l">
              <a:spcBef>
                <a:spcPts val="0"/>
              </a:spcBef>
              <a:spcAft>
                <a:spcPts val="0"/>
              </a:spcAft>
              <a:buNone/>
            </a:pPr>
            <a:r>
              <a:rPr lang="en">
                <a:solidFill>
                  <a:schemeClr val="dk2"/>
                </a:solidFill>
              </a:rPr>
              <a:t>As we increase the spindle speed the surface roughness reduces.</a:t>
            </a:r>
            <a:endParaRPr>
              <a:solidFill>
                <a:schemeClr val="dk2"/>
              </a:solidFill>
            </a:endParaRPr>
          </a:p>
        </p:txBody>
      </p:sp>
      <p:sp>
        <p:nvSpPr>
          <p:cNvPr id="116" name="Google Shape;116;p20"/>
          <p:cNvSpPr txBox="1"/>
          <p:nvPr/>
        </p:nvSpPr>
        <p:spPr>
          <a:xfrm>
            <a:off x="6613875" y="1003900"/>
            <a:ext cx="20325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Without Chatter Vibrn</a:t>
            </a:r>
            <a:endParaRPr b="1"/>
          </a:p>
        </p:txBody>
      </p:sp>
      <p:pic>
        <p:nvPicPr>
          <p:cNvPr id="117" name="Google Shape;117;p20"/>
          <p:cNvPicPr preferRelativeResize="0"/>
          <p:nvPr/>
        </p:nvPicPr>
        <p:blipFill rotWithShape="1">
          <a:blip r:embed="rId4">
            <a:alphaModFix/>
          </a:blip>
          <a:srcRect b="22184" l="6723" r="9964" t="13901"/>
          <a:stretch/>
        </p:blipFill>
        <p:spPr>
          <a:xfrm>
            <a:off x="119450" y="1660500"/>
            <a:ext cx="4288324" cy="1803325"/>
          </a:xfrm>
          <a:prstGeom prst="rect">
            <a:avLst/>
          </a:prstGeom>
          <a:noFill/>
          <a:ln>
            <a:noFill/>
          </a:ln>
        </p:spPr>
      </p:pic>
      <p:sp>
        <p:nvSpPr>
          <p:cNvPr id="118" name="Google Shape;118;p20"/>
          <p:cNvSpPr txBox="1"/>
          <p:nvPr/>
        </p:nvSpPr>
        <p:spPr>
          <a:xfrm>
            <a:off x="3919300" y="1660500"/>
            <a:ext cx="172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Avg surface roughness</a:t>
            </a:r>
            <a:endParaRPr/>
          </a:p>
        </p:txBody>
      </p:sp>
      <p:cxnSp>
        <p:nvCxnSpPr>
          <p:cNvPr id="119" name="Google Shape;119;p20"/>
          <p:cNvCxnSpPr/>
          <p:nvPr/>
        </p:nvCxnSpPr>
        <p:spPr>
          <a:xfrm flipH="1" rot="10800000">
            <a:off x="3802300" y="1946850"/>
            <a:ext cx="193200" cy="255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0"/>
          <p:cNvSpPr txBox="1"/>
          <p:nvPr/>
        </p:nvSpPr>
        <p:spPr>
          <a:xfrm>
            <a:off x="1400227" y="1601550"/>
            <a:ext cx="93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Peak of </a:t>
            </a:r>
            <a:endParaRPr/>
          </a:p>
          <a:p>
            <a:pPr indent="0" lvl="0" marL="0" rtl="0" algn="l">
              <a:spcBef>
                <a:spcPts val="0"/>
              </a:spcBef>
              <a:spcAft>
                <a:spcPts val="0"/>
              </a:spcAft>
              <a:buNone/>
            </a:pPr>
            <a:r>
              <a:rPr lang="en"/>
              <a:t>profile</a:t>
            </a:r>
            <a:endParaRPr/>
          </a:p>
        </p:txBody>
      </p:sp>
      <p:cxnSp>
        <p:nvCxnSpPr>
          <p:cNvPr id="121" name="Google Shape;121;p20"/>
          <p:cNvCxnSpPr/>
          <p:nvPr/>
        </p:nvCxnSpPr>
        <p:spPr>
          <a:xfrm flipH="1">
            <a:off x="1964227" y="1887900"/>
            <a:ext cx="297600" cy="351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0"/>
          <p:cNvSpPr txBox="1"/>
          <p:nvPr/>
        </p:nvSpPr>
        <p:spPr>
          <a:xfrm>
            <a:off x="119450" y="658000"/>
            <a:ext cx="2032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Without Chatter</a:t>
            </a:r>
            <a:endParaRPr b="1">
              <a:solidFill>
                <a:srgbClr val="FF0000"/>
              </a:solidFill>
            </a:endParaRPr>
          </a:p>
        </p:txBody>
      </p:sp>
      <p:sp>
        <p:nvSpPr>
          <p:cNvPr id="123" name="Google Shape;123;p20"/>
          <p:cNvSpPr txBox="1"/>
          <p:nvPr/>
        </p:nvSpPr>
        <p:spPr>
          <a:xfrm>
            <a:off x="311700" y="3159025"/>
            <a:ext cx="2032500" cy="1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With Chatter</a:t>
            </a:r>
            <a:endParaRPr b="1">
              <a:solidFill>
                <a:srgbClr val="FF0000"/>
              </a:solidFill>
            </a:endParaRPr>
          </a:p>
        </p:txBody>
      </p:sp>
      <p:cxnSp>
        <p:nvCxnSpPr>
          <p:cNvPr id="124" name="Google Shape;124;p20"/>
          <p:cNvCxnSpPr/>
          <p:nvPr/>
        </p:nvCxnSpPr>
        <p:spPr>
          <a:xfrm flipH="1" rot="10800000">
            <a:off x="1544525" y="2868200"/>
            <a:ext cx="594900" cy="495900"/>
          </a:xfrm>
          <a:prstGeom prst="curvedConnector3">
            <a:avLst>
              <a:gd fmla="val 95835" name="adj1"/>
            </a:avLst>
          </a:prstGeom>
          <a:noFill/>
          <a:ln cap="flat" cmpd="sng" w="28575">
            <a:solidFill>
              <a:srgbClr val="FF0000"/>
            </a:solidFill>
            <a:prstDash val="solid"/>
            <a:round/>
            <a:headEnd len="med" w="med" type="none"/>
            <a:tailEnd len="med" w="med" type="stealth"/>
          </a:ln>
        </p:spPr>
      </p:cxnSp>
      <p:sp>
        <p:nvSpPr>
          <p:cNvPr id="125" name="Google Shape;125;p20"/>
          <p:cNvSpPr txBox="1"/>
          <p:nvPr/>
        </p:nvSpPr>
        <p:spPr>
          <a:xfrm>
            <a:off x="119450" y="3445550"/>
            <a:ext cx="5539500" cy="7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With chatter vibration the overall extremas of the surface vary more. This leads to more depths and craters. The effect is not uniform but can be mapped by using the Rt/Ra ratio vs the spindle speed.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Roughness is lowers for low Rt/Ra ratios since this means that the amount of deviation from mean is less. This was true for 22250 rpm whereas it was high for 20500 and 24000 rpm. So no fixed trend.</a:t>
            </a:r>
            <a:endParaRPr/>
          </a:p>
        </p:txBody>
      </p:sp>
      <p:pic>
        <p:nvPicPr>
          <p:cNvPr id="126" name="Google Shape;126;p20"/>
          <p:cNvPicPr preferRelativeResize="0"/>
          <p:nvPr/>
        </p:nvPicPr>
        <p:blipFill rotWithShape="1">
          <a:blip r:embed="rId5">
            <a:alphaModFix/>
          </a:blip>
          <a:srcRect b="14465" l="9301" r="51085" t="35220"/>
          <a:stretch/>
        </p:blipFill>
        <p:spPr>
          <a:xfrm>
            <a:off x="6082150" y="2986950"/>
            <a:ext cx="2973326" cy="212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61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200">
                <a:solidFill>
                  <a:srgbClr val="1155CC"/>
                </a:solidFill>
                <a:latin typeface="Calibri"/>
                <a:ea typeface="Calibri"/>
                <a:cs typeface="Calibri"/>
                <a:sym typeface="Calibri"/>
              </a:rPr>
              <a:t>Conclusion and Results</a:t>
            </a:r>
            <a:endParaRPr b="1" sz="3200">
              <a:solidFill>
                <a:srgbClr val="1155CC"/>
              </a:solidFill>
              <a:latin typeface="Calibri"/>
              <a:ea typeface="Calibri"/>
              <a:cs typeface="Calibri"/>
              <a:sym typeface="Calibri"/>
            </a:endParaRPr>
          </a:p>
        </p:txBody>
      </p:sp>
      <p:sp>
        <p:nvSpPr>
          <p:cNvPr id="132" name="Google Shape;132;p21"/>
          <p:cNvSpPr txBox="1"/>
          <p:nvPr>
            <p:ph idx="1" type="body"/>
          </p:nvPr>
        </p:nvSpPr>
        <p:spPr>
          <a:xfrm>
            <a:off x="5428125" y="873525"/>
            <a:ext cx="3499200" cy="40221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400">
                <a:solidFill>
                  <a:srgbClr val="000000"/>
                </a:solidFill>
                <a:latin typeface="Calibri"/>
                <a:ea typeface="Calibri"/>
                <a:cs typeface="Calibri"/>
                <a:sym typeface="Calibri"/>
              </a:rPr>
              <a:t>Our results seem to agree with the results obtained in the literature. The vibration profile shown below is for 3mm ADOC and 2000 rpm. The sudden valleys and peaks occurring in the graph are due to superposition of two different modes of vibration. These modes of vibration are obtained in seguy et.al. by Ansys simulation.</a:t>
            </a:r>
            <a:endParaRPr sz="1400">
              <a:solidFill>
                <a:srgbClr val="000000"/>
              </a:solidFill>
              <a:latin typeface="Calibri"/>
              <a:ea typeface="Calibri"/>
              <a:cs typeface="Calibri"/>
              <a:sym typeface="Calibri"/>
            </a:endParaRPr>
          </a:p>
          <a:p>
            <a:pPr indent="0" lvl="0" marL="0" rtl="0" algn="just">
              <a:spcBef>
                <a:spcPts val="1200"/>
              </a:spcBef>
              <a:spcAft>
                <a:spcPts val="1200"/>
              </a:spcAft>
              <a:buClr>
                <a:schemeClr val="dk1"/>
              </a:buClr>
              <a:buSzPts val="1100"/>
              <a:buFont typeface="Arial"/>
              <a:buNone/>
            </a:pPr>
            <a:r>
              <a:rPr lang="en" sz="1400">
                <a:solidFill>
                  <a:schemeClr val="dk1"/>
                </a:solidFill>
                <a:latin typeface="Calibri"/>
                <a:ea typeface="Calibri"/>
                <a:cs typeface="Calibri"/>
                <a:sym typeface="Calibri"/>
              </a:rPr>
              <a:t>The proposed method is suitable to solve problems with an initial profile. The procedures developed in this study are helpful for the study of non-linear chatter problems in high speed machining.</a:t>
            </a:r>
            <a:endParaRPr sz="1600">
              <a:solidFill>
                <a:srgbClr val="000000"/>
              </a:solidFill>
              <a:latin typeface="Calibri"/>
              <a:ea typeface="Calibri"/>
              <a:cs typeface="Calibri"/>
              <a:sym typeface="Calibri"/>
            </a:endParaRPr>
          </a:p>
        </p:txBody>
      </p:sp>
      <p:pic>
        <p:nvPicPr>
          <p:cNvPr id="133" name="Google Shape;133;p21"/>
          <p:cNvPicPr preferRelativeResize="0"/>
          <p:nvPr/>
        </p:nvPicPr>
        <p:blipFill rotWithShape="1">
          <a:blip r:embed="rId3">
            <a:alphaModFix/>
          </a:blip>
          <a:srcRect b="0" l="5526" r="0" t="0"/>
          <a:stretch/>
        </p:blipFill>
        <p:spPr>
          <a:xfrm>
            <a:off x="162500" y="3346375"/>
            <a:ext cx="5265626" cy="1698225"/>
          </a:xfrm>
          <a:prstGeom prst="rect">
            <a:avLst/>
          </a:prstGeom>
          <a:noFill/>
          <a:ln>
            <a:noFill/>
          </a:ln>
        </p:spPr>
      </p:pic>
      <p:pic>
        <p:nvPicPr>
          <p:cNvPr id="134" name="Google Shape;134;p21"/>
          <p:cNvPicPr preferRelativeResize="0"/>
          <p:nvPr/>
        </p:nvPicPr>
        <p:blipFill rotWithShape="1">
          <a:blip r:embed="rId4">
            <a:alphaModFix/>
          </a:blip>
          <a:srcRect b="0" l="6799" r="6582" t="0"/>
          <a:stretch/>
        </p:blipFill>
        <p:spPr>
          <a:xfrm>
            <a:off x="879975" y="786675"/>
            <a:ext cx="4375076" cy="240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